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0" r:id="rId4"/>
    <p:sldId id="271" r:id="rId5"/>
    <p:sldId id="258" r:id="rId6"/>
    <p:sldId id="266" r:id="rId7"/>
    <p:sldId id="269" r:id="rId8"/>
    <p:sldId id="270" r:id="rId9"/>
    <p:sldId id="268" r:id="rId10"/>
    <p:sldId id="267" r:id="rId11"/>
    <p:sldId id="272" r:id="rId12"/>
    <p:sldId id="265" r:id="rId13"/>
    <p:sldId id="273" r:id="rId14"/>
    <p:sldId id="274" r:id="rId15"/>
    <p:sldId id="275" r:id="rId16"/>
    <p:sldId id="276" r:id="rId17"/>
    <p:sldId id="277" r:id="rId18"/>
    <p:sldId id="262" r:id="rId19"/>
    <p:sldId id="278" r:id="rId20"/>
    <p:sldId id="263" r:id="rId21"/>
    <p:sldId id="279" r:id="rId22"/>
    <p:sldId id="280" r:id="rId23"/>
    <p:sldId id="281" r:id="rId24"/>
    <p:sldId id="282" r:id="rId25"/>
    <p:sldId id="283" r:id="rId26"/>
    <p:sldId id="285" r:id="rId27"/>
    <p:sldId id="286" r:id="rId28"/>
    <p:sldId id="287" r:id="rId29"/>
    <p:sldId id="288" r:id="rId30"/>
    <p:sldId id="292" r:id="rId31"/>
    <p:sldId id="289" r:id="rId32"/>
    <p:sldId id="259" r:id="rId33"/>
    <p:sldId id="293" r:id="rId34"/>
    <p:sldId id="294" r:id="rId35"/>
    <p:sldId id="295" r:id="rId36"/>
    <p:sldId id="296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648" userDrawn="1">
          <p15:clr>
            <a:srgbClr val="A4A3A4"/>
          </p15:clr>
        </p15:guide>
        <p15:guide id="4" pos="504" userDrawn="1">
          <p15:clr>
            <a:srgbClr val="A4A3A4"/>
          </p15:clr>
        </p15:guide>
        <p15:guide id="5" pos="2520" userDrawn="1">
          <p15:clr>
            <a:srgbClr val="A4A3A4"/>
          </p15:clr>
        </p15:guide>
        <p15:guide id="6" orient="horz" pos="384" userDrawn="1">
          <p15:clr>
            <a:srgbClr val="A4A3A4"/>
          </p15:clr>
        </p15:guide>
        <p15:guide id="7" orient="horz" pos="297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6327"/>
  </p:normalViewPr>
  <p:slideViewPr>
    <p:cSldViewPr snapToGrid="0" snapToObjects="1" showGuides="1">
      <p:cViewPr varScale="1">
        <p:scale>
          <a:sx n="119" d="100"/>
          <a:sy n="119" d="100"/>
        </p:scale>
        <p:origin x="760" y="184"/>
      </p:cViewPr>
      <p:guideLst>
        <p:guide orient="horz" pos="2160"/>
        <p:guide pos="3840"/>
        <p:guide orient="horz" pos="648"/>
        <p:guide pos="504"/>
        <p:guide pos="2520"/>
        <p:guide orient="horz" pos="384"/>
        <p:guide orient="horz" pos="297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sallamaraju/Downloads/Book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autoTitleDeleted val="1"/>
    <c:plotArea>
      <c:layout>
        <c:manualLayout>
          <c:layoutTarget val="inner"/>
          <c:xMode val="edge"/>
          <c:yMode val="edge"/>
          <c:x val="6.4399308576993899E-2"/>
          <c:y val="3.9426523297491002E-2"/>
          <c:w val="0.87774435881027202"/>
          <c:h val="0.92114695340501795"/>
        </c:manualLayout>
      </c:layout>
      <c:barChart>
        <c:barDir val="col"/>
        <c:grouping val="clustered"/>
        <c:varyColors val="0"/>
        <c:ser>
          <c:idx val="1"/>
          <c:order val="1"/>
          <c:tx>
            <c:strRef>
              <c:f>'Project Timeline'!$E$18</c:f>
              <c:strCache>
                <c:ptCount val="1"/>
                <c:pt idx="0">
                  <c:v>Position</c:v>
                </c:pt>
              </c:strCache>
            </c:strRef>
          </c:tx>
          <c:spPr>
            <a:noFill/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5.4979334792694498E-2"/>
                  <c:y val="4.6591809170797702E-7"/>
                </c:manualLayout>
              </c:layout>
              <c:tx>
                <c:rich>
                  <a:bodyPr rot="0" spcFirstLastPara="1" vertOverflow="ellipsis" vert="horz" wrap="square" anchor="ctr" anchorCtr="0"/>
                  <a:lstStyle/>
                  <a:p>
                    <a:pPr algn="l">
                      <a:defRPr sz="1800" b="0" i="0" u="none" strike="noStrike" kern="1200" baseline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38BBA013-30A3-4E6C-A1D3-5EF6D1513EB1}" type="CELLRANGE">
                      <a:rPr lang="en-US"/>
                      <a:pPr algn="l">
                        <a:defRPr/>
                      </a:pPr>
                      <a:t>[CELLRANGE]</a:t>
                    </a:fld>
                    <a:endParaRPr lang="en-US" baseline="0"/>
                  </a:p>
                  <a:p>
                    <a:pPr algn="l">
                      <a:defRPr/>
                    </a:pPr>
                    <a:fld id="{695A9D1D-15EE-425F-A650-75662AB74DA2}" type="CATEGORYNAME">
                      <a:rPr lang="en-US"/>
                      <a:pPr algn="l">
                        <a:defRPr/>
                      </a:pPr>
                      <a:t>[CATEGORY NAME]</a:t>
                    </a:fld>
                    <a:endParaRPr 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0"/>
                <a:lstStyle/>
                <a:p>
                  <a:pPr algn="l">
                    <a:defRPr sz="1800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  <a:noFill/>
                    <a:ln>
                      <a:noFill/>
                    </a:ln>
                  </c15:spPr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0-C544-FA47-93D1-D14E490BE098}"/>
                </c:ext>
              </c:extLst>
            </c:dLbl>
            <c:dLbl>
              <c:idx val="1"/>
              <c:layout>
                <c:manualLayout>
                  <c:x val="7.1576845166138506E-2"/>
                  <c:y val="2.32959045908228E-7"/>
                </c:manualLayout>
              </c:layout>
              <c:tx>
                <c:rich>
                  <a:bodyPr/>
                  <a:lstStyle/>
                  <a:p>
                    <a:fld id="{3AEDABC0-ED0B-4B29-B966-F0824DBF65DE}" type="CELLRANGE">
                      <a:rPr lang="en-US"/>
                      <a:pPr/>
                      <a:t>[CELLRANGE]</a:t>
                    </a:fld>
                    <a:endParaRPr lang="en-US" baseline="0"/>
                  </a:p>
                  <a:p>
                    <a:fld id="{8ADBBBA2-1DBF-4F21-A72E-E068DE7E37C1}" type="CATEGORYNAME">
                      <a:rPr lang="en-US"/>
                      <a:pPr/>
                      <a:t>[CATEGORY NAME]</a:t>
                    </a:fld>
                    <a:endParaRPr lang="en-US"/>
                  </a:p>
                </c:rich>
              </c:tx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1-A317-4300-A661-B6C33D88870B}"/>
                </c:ext>
              </c:extLst>
            </c:dLbl>
            <c:dLbl>
              <c:idx val="2"/>
              <c:layout>
                <c:manualLayout>
                  <c:x val="7.9875600352860496E-2"/>
                  <c:y val="2.32959045908228E-7"/>
                </c:manualLayout>
              </c:layout>
              <c:tx>
                <c:rich>
                  <a:bodyPr rot="0" spcFirstLastPara="1" vertOverflow="ellipsis" vert="horz" wrap="square" anchor="ctr" anchorCtr="0"/>
                  <a:lstStyle/>
                  <a:p>
                    <a:pPr algn="l">
                      <a:defRPr sz="1800" b="0" i="0" u="none" strike="noStrike" kern="1200" baseline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89C66AAD-5390-4101-A161-865A928CC1AE}" type="CELLRANGE">
                      <a:rPr lang="en-US"/>
                      <a:pPr algn="l">
                        <a:defRPr/>
                      </a:pPr>
                      <a:t>[CELLRANGE]</a:t>
                    </a:fld>
                    <a:endParaRPr lang="en-US" baseline="0"/>
                  </a:p>
                  <a:p>
                    <a:pPr algn="l">
                      <a:defRPr/>
                    </a:pPr>
                    <a:fld id="{EFC92BFA-4E62-46E3-9E76-D1EBE8419B53}" type="CATEGORYNAME">
                      <a:rPr lang="en-US"/>
                      <a:pPr algn="l">
                        <a:defRPr/>
                      </a:pPr>
                      <a:t>[CATEGORY NAME]</a:t>
                    </a:fld>
                    <a:endParaRPr 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0"/>
                <a:lstStyle/>
                <a:p>
                  <a:pPr algn="l">
                    <a:defRPr sz="1800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  <a:noFill/>
                    <a:ln>
                      <a:noFill/>
                    </a:ln>
                  </c15:spPr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2-A317-4300-A661-B6C33D88870B}"/>
                </c:ext>
              </c:extLst>
            </c:dLbl>
            <c:dLbl>
              <c:idx val="3"/>
              <c:layout>
                <c:manualLayout>
                  <c:x val="2.28216584441466E-2"/>
                  <c:y val="0"/>
                </c:manualLayout>
              </c:layout>
              <c:tx>
                <c:rich>
                  <a:bodyPr/>
                  <a:lstStyle/>
                  <a:p>
                    <a:fld id="{EF4A7E30-7AF8-4233-B90F-4C5786D1B879}" type="CELLRANGE">
                      <a:rPr lang="en-US"/>
                      <a:pPr/>
                      <a:t>[CELLRANGE]</a:t>
                    </a:fld>
                    <a:endParaRPr lang="en-US" baseline="0"/>
                  </a:p>
                  <a:p>
                    <a:fld id="{BA519C51-CDAD-4385-B9A0-6D3A04256C2F}" type="CATEGORYNAME">
                      <a:rPr lang="en-US"/>
                      <a:pPr/>
                      <a:t>[CATEGORY NAME]</a:t>
                    </a:fld>
                    <a:endParaRPr lang="en-US"/>
                  </a:p>
                </c:rich>
              </c:tx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3-A317-4300-A661-B6C33D88870B}"/>
                </c:ext>
              </c:extLst>
            </c:dLbl>
            <c:dLbl>
              <c:idx val="4"/>
              <c:layout>
                <c:manualLayout>
                  <c:x val="4.9792612800993098E-2"/>
                  <c:y val="0"/>
                </c:manualLayout>
              </c:layout>
              <c:tx>
                <c:rich>
                  <a:bodyPr/>
                  <a:lstStyle/>
                  <a:p>
                    <a:fld id="{41AC6839-2D7B-4CE5-BC64-BDE049CAC51D}" type="CELLRANGE">
                      <a:rPr lang="en-US"/>
                      <a:pPr/>
                      <a:t>[CELLRANGE]</a:t>
                    </a:fld>
                    <a:endParaRPr lang="en-US" baseline="0"/>
                  </a:p>
                  <a:p>
                    <a:fld id="{37131ACD-84F4-42EB-814F-3CBCFA9F05AF}" type="CATEGORYNAME">
                      <a:rPr lang="en-US"/>
                      <a:pPr/>
                      <a:t>[CATEGORY NAME]</a:t>
                    </a:fld>
                    <a:endParaRPr lang="en-US"/>
                  </a:p>
                </c:rich>
              </c:tx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4-A317-4300-A661-B6C33D88870B}"/>
                </c:ext>
              </c:extLst>
            </c:dLbl>
            <c:dLbl>
              <c:idx val="5"/>
              <c:layout>
                <c:manualLayout>
                  <c:x val="5.7054023589374801E-2"/>
                  <c:y val="-2.9585798816567999E-3"/>
                </c:manualLayout>
              </c:layout>
              <c:tx>
                <c:rich>
                  <a:bodyPr/>
                  <a:lstStyle/>
                  <a:p>
                    <a:fld id="{CE72315B-35BD-4F85-A731-B5509EE2FDF0}" type="CELLRANGE">
                      <a:rPr lang="en-US"/>
                      <a:pPr/>
                      <a:t>[CELLRANGE]</a:t>
                    </a:fld>
                    <a:endParaRPr lang="en-US" baseline="0"/>
                  </a:p>
                  <a:p>
                    <a:fld id="{A55CB0EC-89B2-467B-85A1-0549DB7653E7}" type="CATEGORYNAME">
                      <a:rPr lang="en-US"/>
                      <a:pPr/>
                      <a:t>[CATEGORY NAME]</a:t>
                    </a:fld>
                    <a:endParaRPr lang="en-US"/>
                  </a:p>
                </c:rich>
              </c:tx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5-A317-4300-A661-B6C33D88870B}"/>
                </c:ext>
              </c:extLst>
            </c:dLbl>
            <c:dLbl>
              <c:idx val="6"/>
              <c:layout>
                <c:manualLayout>
                  <c:x val="-2.38588739979099E-2"/>
                  <c:y val="1.17517222126705E-16"/>
                </c:manualLayout>
              </c:layout>
              <c:tx>
                <c:rich>
                  <a:bodyPr rot="0" spcFirstLastPara="1" vertOverflow="ellipsis" vert="horz" wrap="square" anchor="ctr" anchorCtr="0"/>
                  <a:lstStyle/>
                  <a:p>
                    <a:pPr algn="l">
                      <a:defRPr sz="1800" b="0" i="0" u="none" strike="noStrike" kern="1200" baseline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F1682120-E413-489F-BBFC-DA651141CB86}" type="CELLRANGE">
                      <a:rPr lang="en-US"/>
                      <a:pPr algn="l">
                        <a:defRPr/>
                      </a:pPr>
                      <a:t>[CELLRANGE]</a:t>
                    </a:fld>
                    <a:endParaRPr lang="en-US" baseline="0"/>
                  </a:p>
                  <a:p>
                    <a:pPr algn="l">
                      <a:defRPr/>
                    </a:pPr>
                    <a:fld id="{DF5C3B40-E92F-4EB1-808D-51167C502D28}" type="CATEGORYNAME">
                      <a:rPr lang="en-US"/>
                      <a:pPr algn="l">
                        <a:defRPr/>
                      </a:pPr>
                      <a:t>[CATEGORY NAME]</a:t>
                    </a:fld>
                    <a:endParaRPr 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0"/>
                <a:lstStyle/>
                <a:p>
                  <a:pPr algn="l">
                    <a:defRPr sz="1800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  <a:noFill/>
                    <a:ln>
                      <a:noFill/>
                    </a:ln>
                  </c15:spPr>
                  <c15:layout>
                    <c:manualLayout>
                      <c:w val="0.121084065736596"/>
                      <c:h val="0.20392023482271801"/>
                    </c:manualLayout>
                  </c15:layout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1-C544-FA47-93D1-D14E490BE098}"/>
                </c:ext>
              </c:extLst>
            </c:dLbl>
            <c:dLbl>
              <c:idx val="7"/>
              <c:layout>
                <c:manualLayout>
                  <c:x val="4.7163915820294599E-8"/>
                  <c:y val="-3.2848752483629999E-17"/>
                </c:manualLayout>
              </c:layout>
              <c:tx>
                <c:rich>
                  <a:bodyPr/>
                  <a:lstStyle/>
                  <a:p>
                    <a:fld id="{9100B6D6-BCD7-4526-B0FA-27C34E1F9D33}" type="CELLRANGE">
                      <a:rPr lang="en-US"/>
                      <a:pPr/>
                      <a:t>[CELLRANGE]</a:t>
                    </a:fld>
                    <a:endParaRPr lang="en-US" baseline="0"/>
                  </a:p>
                  <a:p>
                    <a:fld id="{63F6FEE7-E7B9-47A4-AD99-F858ED888535}" type="CATEGORYNAME">
                      <a:rPr lang="en-US"/>
                      <a:pPr/>
                      <a:t>[CATEGORY NAME]</a:t>
                    </a:fld>
                    <a:endParaRPr lang="en-US"/>
                  </a:p>
                </c:rich>
              </c:tx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7-A317-4300-A661-B6C33D88870B}"/>
                </c:ext>
              </c:extLst>
            </c:dLbl>
            <c:dLbl>
              <c:idx val="8"/>
              <c:layout>
                <c:manualLayout>
                  <c:x val="4.7163915820294599E-8"/>
                  <c:y val="0"/>
                </c:manualLayout>
              </c:layout>
              <c:tx>
                <c:rich>
                  <a:bodyPr/>
                  <a:lstStyle/>
                  <a:p>
                    <a:fld id="{3385B721-571E-4BBB-A385-E771BDC53DC7}" type="CELLRANGE">
                      <a:rPr lang="en-US"/>
                      <a:pPr/>
                      <a:t>[CELLRANGE]</a:t>
                    </a:fld>
                    <a:endParaRPr lang="en-US" baseline="0"/>
                  </a:p>
                  <a:p>
                    <a:fld id="{266135CB-479F-4905-A553-8B3EA861FA68}" type="CATEGORYNAME">
                      <a:rPr lang="en-US"/>
                      <a:pPr/>
                      <a:t>[CATEGORY NAME]</a:t>
                    </a:fld>
                    <a:endParaRPr lang="en-US"/>
                  </a:p>
                </c:rich>
              </c:tx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8-A317-4300-A661-B6C33D88870B}"/>
                </c:ext>
              </c:extLst>
            </c:dLbl>
            <c:dLbl>
              <c:idx val="9"/>
              <c:layout>
                <c:manualLayout>
                  <c:x val="4.7163915820294599E-8"/>
                  <c:y val="-1.6424376241814999E-17"/>
                </c:manualLayout>
              </c:layout>
              <c:tx>
                <c:rich>
                  <a:bodyPr/>
                  <a:lstStyle/>
                  <a:p>
                    <a:fld id="{70EBAD28-6B3E-4AD0-BE0D-03059317BF5A}" type="CELLRANGE">
                      <a:rPr lang="en-US"/>
                      <a:pPr/>
                      <a:t>[CELLRANGE]</a:t>
                    </a:fld>
                    <a:endParaRPr lang="en-US" baseline="0"/>
                  </a:p>
                  <a:p>
                    <a:fld id="{E2100826-A16D-4679-AF10-D241A3D148C0}" type="CATEGORYNAME">
                      <a:rPr lang="en-US"/>
                      <a:pPr/>
                      <a:t>[CATEGORY NAME]</a:t>
                    </a:fld>
                    <a:endParaRPr lang="en-US"/>
                  </a:p>
                </c:rich>
              </c:tx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9-A317-4300-A661-B6C33D88870B}"/>
                </c:ext>
              </c:extLst>
            </c:dLbl>
            <c:dLbl>
              <c:idx val="10"/>
              <c:layout>
                <c:manualLayout>
                  <c:x val="4.7163915908144297E-8"/>
                  <c:y val="1.3139500993452E-16"/>
                </c:manualLayout>
              </c:layout>
              <c:tx>
                <c:rich>
                  <a:bodyPr/>
                  <a:lstStyle/>
                  <a:p>
                    <a:fld id="{AE0859E4-BF7E-44F5-AA70-6251FE00BDB3}" type="CELLRANGE">
                      <a:rPr lang="en-US"/>
                      <a:pPr/>
                      <a:t>[CELLRANGE]</a:t>
                    </a:fld>
                    <a:endParaRPr lang="en-US" baseline="0"/>
                  </a:p>
                  <a:p>
                    <a:fld id="{0617D681-6427-422C-86DC-EE73622515E9}" type="CATEGORYNAME">
                      <a:rPr lang="en-US"/>
                      <a:pPr/>
                      <a:t>[CATEGORY NAME]</a:t>
                    </a:fld>
                    <a:endParaRPr lang="en-US"/>
                  </a:p>
                </c:rich>
              </c:tx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A-A317-4300-A661-B6C33D88870B}"/>
                </c:ext>
              </c:extLst>
            </c:dLbl>
            <c:dLbl>
              <c:idx val="11"/>
              <c:layout>
                <c:manualLayout>
                  <c:x val="4.7163915820294599E-8"/>
                  <c:y val="-3.2848752483629999E-17"/>
                </c:manualLayout>
              </c:layout>
              <c:tx>
                <c:rich>
                  <a:bodyPr/>
                  <a:lstStyle/>
                  <a:p>
                    <a:fld id="{85C1A84E-729C-4046-8960-A8CB5BD2C35F}" type="CELLRANGE">
                      <a:rPr lang="en-US"/>
                      <a:pPr/>
                      <a:t>[CELLRANGE]</a:t>
                    </a:fld>
                    <a:endParaRPr lang="en-US" baseline="0"/>
                  </a:p>
                  <a:p>
                    <a:fld id="{0D95E02C-930F-4864-9E58-3980F3EDDDF4}" type="CATEGORYNAME">
                      <a:rPr lang="en-US"/>
                      <a:pPr/>
                      <a:t>[CATEGORY NAME]</a:t>
                    </a:fld>
                    <a:endParaRPr lang="en-US"/>
                  </a:p>
                </c:rich>
              </c:tx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B-A317-4300-A661-B6C33D88870B}"/>
                </c:ext>
              </c:extLst>
            </c:dLbl>
            <c:dLbl>
              <c:idx val="12"/>
              <c:tx>
                <c:rich>
                  <a:bodyPr/>
                  <a:lstStyle/>
                  <a:p>
                    <a:fld id="{6765A073-0BC3-43F1-944D-00DF9C4FC898}" type="CELLRANGE">
                      <a:rPr lang="en-US"/>
                      <a:pPr/>
                      <a:t>[CELLRANGE]</a:t>
                    </a:fld>
                    <a:endParaRPr lang="en-US" baseline="0"/>
                  </a:p>
                  <a:p>
                    <a:fld id="{4DCF4CA1-F86D-4829-92FB-8AD8358ACA12}" type="CATEGORYNAME">
                      <a:rPr lang="en-US"/>
                      <a:pPr/>
                      <a:t>[CATEGORY NAME]</a:t>
                    </a:fld>
                    <a:endParaRPr lang="en-US"/>
                  </a:p>
                </c:rich>
              </c:tx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C-A317-4300-A661-B6C33D88870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0"/>
            <c:showCatName val="1"/>
            <c:showSerName val="0"/>
            <c:showPercent val="0"/>
            <c:showBubbleSize val="0"/>
            <c:separator>
</c:separator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  <a:noFill/>
                  <a:ln>
                    <a:noFill/>
                  </a:ln>
                </c15:spPr>
                <c15:showDataLabelsRange val="1"/>
                <c15:showLeaderLines val="0"/>
              </c:ext>
            </c:extLst>
          </c:dLbls>
          <c:errBars>
            <c:errBarType val="minus"/>
            <c:errValType val="percentage"/>
            <c:noEndCap val="0"/>
            <c:val val="100"/>
            <c:spPr>
              <a:solidFill>
                <a:schemeClr val="tx1"/>
              </a:solidFill>
              <a:ln w="15875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</a:ln>
              <a:effectLst/>
            </c:spPr>
          </c:errBars>
          <c:cat>
            <c:strRef>
              <c:f>'Project Timeline'!$C$19:$C$26</c:f>
              <c:strCache>
                <c:ptCount val="8"/>
                <c:pt idx="0">
                  <c:v>Ideas behind Hypertext</c:v>
                </c:pt>
                <c:pt idx="1">
                  <c:v>Term Hypertext coined</c:v>
                </c:pt>
                <c:pt idx="2">
                  <c:v>World Wide Web coined</c:v>
                </c:pt>
                <c:pt idx="3">
                  <c:v>HTTP 0.9</c:v>
                </c:pt>
                <c:pt idx="4">
                  <c:v>HTTP 1.0 RFC 1945</c:v>
                </c:pt>
                <c:pt idx="5">
                  <c:v>HTTP 1.1 RFC 2616</c:v>
                </c:pt>
                <c:pt idx="6">
                  <c:v>HTTP 1.1 RFC 7230 to 7235</c:v>
                </c:pt>
                <c:pt idx="7">
                  <c:v>HTTP 2 RFC 7540</c:v>
                </c:pt>
              </c:strCache>
            </c:strRef>
          </c:cat>
          <c:val>
            <c:numRef>
              <c:f>'Project Timeline'!$E$19:$E$26</c:f>
              <c:numCache>
                <c:formatCode>General</c:formatCode>
                <c:ptCount val="8"/>
                <c:pt idx="0">
                  <c:v>-6</c:v>
                </c:pt>
                <c:pt idx="1">
                  <c:v>-6</c:v>
                </c:pt>
                <c:pt idx="2">
                  <c:v>-6</c:v>
                </c:pt>
                <c:pt idx="3">
                  <c:v>5</c:v>
                </c:pt>
                <c:pt idx="4">
                  <c:v>25</c:v>
                </c:pt>
                <c:pt idx="5">
                  <c:v>10</c:v>
                </c:pt>
                <c:pt idx="6">
                  <c:v>15</c:v>
                </c:pt>
                <c:pt idx="7">
                  <c:v>30</c:v>
                </c:pt>
              </c:numCache>
            </c:numRef>
          </c:val>
          <c:extLst>
            <c:ext xmlns:c15="http://schemas.microsoft.com/office/drawing/2012/chart" uri="{02D57815-91ED-43cb-92C2-25804820EDAC}">
              <c15:datalabelsRange>
                <c15:f>'Project Timeline'!$D$19:$D$26</c15:f>
                <c15:dlblRangeCache>
                  <c:ptCount val="8"/>
                </c15:dlblRangeCache>
              </c15:datalabelsRange>
            </c:ext>
            <c:ext xmlns:c16="http://schemas.microsoft.com/office/drawing/2014/chart" uri="{C3380CC4-5D6E-409C-BE32-E72D297353CC}">
              <c16:uniqueId val="{0000000D-A317-4300-A661-B6C33D88870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2033865408"/>
        <c:axId val="-2033868192"/>
      </c:barChart>
      <c:lineChart>
        <c:grouping val="standard"/>
        <c:varyColors val="0"/>
        <c:ser>
          <c:idx val="0"/>
          <c:order val="0"/>
          <c:tx>
            <c:strRef>
              <c:f>'Project Timeline'!$B$18</c:f>
              <c:strCache>
                <c:ptCount val="1"/>
                <c:pt idx="0">
                  <c:v>Date</c:v>
                </c:pt>
              </c:strCache>
            </c:strRef>
          </c:tx>
          <c:spPr>
            <a:ln w="19050" cap="rnd" cmpd="sng" algn="ctr">
              <a:noFill/>
              <a:prstDash val="solid"/>
              <a:round/>
            </a:ln>
            <a:effectLst/>
          </c:spPr>
          <c:marker>
            <c:symbol val="square"/>
            <c:size val="7"/>
            <c:spPr>
              <a:solidFill>
                <a:schemeClr val="accent1"/>
              </a:solidFill>
              <a:ln w="6350" cap="flat" cmpd="sng" algn="ctr">
                <a:noFill/>
                <a:prstDash val="solid"/>
                <a:round/>
              </a:ln>
              <a:effectLst/>
            </c:spPr>
          </c:marker>
          <c:dPt>
            <c:idx val="12"/>
            <c:bubble3D val="0"/>
            <c:extLst>
              <c:ext xmlns:c16="http://schemas.microsoft.com/office/drawing/2014/chart" uri="{C3380CC4-5D6E-409C-BE32-E72D297353CC}">
                <c16:uniqueId val="{0000000E-A317-4300-A661-B6C33D88870B}"/>
              </c:ext>
            </c:extLst>
          </c:dPt>
          <c:errBars>
            <c:errDir val="y"/>
            <c:errBarType val="both"/>
            <c:errValType val="percentage"/>
            <c:noEndCap val="0"/>
            <c:val val="5"/>
            <c:spPr>
              <a:solidFill>
                <a:schemeClr val="tx1"/>
              </a:solidFill>
              <a:ln w="12700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</a:ln>
              <a:effectLst/>
            </c:spPr>
          </c:errBars>
          <c:cat>
            <c:numRef>
              <c:f>'Project Timeline'!$B$19:$B$26</c:f>
              <c:numCache>
                <c:formatCode>m/d/yy</c:formatCode>
                <c:ptCount val="8"/>
                <c:pt idx="0">
                  <c:v>11061</c:v>
                </c:pt>
                <c:pt idx="1">
                  <c:v>23743</c:v>
                </c:pt>
                <c:pt idx="2">
                  <c:v>32509</c:v>
                </c:pt>
                <c:pt idx="3">
                  <c:v>33239</c:v>
                </c:pt>
                <c:pt idx="4">
                  <c:v>34700</c:v>
                </c:pt>
                <c:pt idx="5">
                  <c:v>36161</c:v>
                </c:pt>
                <c:pt idx="6">
                  <c:v>41805</c:v>
                </c:pt>
                <c:pt idx="7">
                  <c:v>42185</c:v>
                </c:pt>
              </c:numCache>
            </c:numRef>
          </c:cat>
          <c:val>
            <c:numRef>
              <c:f>'Project Timeline'!$F$19:$F$26</c:f>
              <c:numCache>
                <c:formatCode>General</c:formatCode>
                <c:ptCount val="8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F-A317-4300-A661-B6C33D88870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2033874464"/>
        <c:axId val="-2033871072"/>
      </c:lineChart>
      <c:dateAx>
        <c:axId val="-2033874464"/>
        <c:scaling>
          <c:orientation val="minMax"/>
          <c:min val="7306"/>
        </c:scaling>
        <c:delete val="0"/>
        <c:axPos val="b"/>
        <c:numFmt formatCode="yyyy" sourceLinked="0"/>
        <c:majorTickMark val="cross"/>
        <c:minorTickMark val="in"/>
        <c:tickLblPos val="nextTo"/>
        <c:spPr>
          <a:noFill/>
          <a:ln w="31750" cap="flat" cmpd="sng" algn="ctr">
            <a:solidFill>
              <a:schemeClr val="tx2"/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033871072"/>
        <c:crosses val="autoZero"/>
        <c:auto val="0"/>
        <c:lblOffset val="100"/>
        <c:baseTimeUnit val="years"/>
        <c:majorUnit val="10"/>
        <c:majorTimeUnit val="years"/>
      </c:dateAx>
      <c:valAx>
        <c:axId val="-2033871072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-2033874464"/>
        <c:crosses val="autoZero"/>
        <c:crossBetween val="midCat"/>
      </c:valAx>
      <c:valAx>
        <c:axId val="-2033868192"/>
        <c:scaling>
          <c:orientation val="minMax"/>
        </c:scaling>
        <c:delete val="1"/>
        <c:axPos val="r"/>
        <c:numFmt formatCode="General" sourceLinked="1"/>
        <c:majorTickMark val="out"/>
        <c:minorTickMark val="none"/>
        <c:tickLblPos val="nextTo"/>
        <c:crossAx val="-2033865408"/>
        <c:crosses val="max"/>
        <c:crossBetween val="between"/>
      </c:valAx>
      <c:catAx>
        <c:axId val="-2033865408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-2033868192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plotVisOnly val="0"/>
    <c:dispBlanksAs val="gap"/>
    <c:showDLblsOverMax val="0"/>
  </c:chart>
  <c:spPr>
    <a:noFill/>
    <a:ln w="6350" cap="flat" cmpd="sng" algn="ctr">
      <a:noFill/>
      <a:prstDash val="solid"/>
      <a:round/>
    </a:ln>
    <a:effectLst/>
  </c:spPr>
  <c:txPr>
    <a:bodyPr/>
    <a:lstStyle/>
    <a:p>
      <a:pPr>
        <a:defRPr sz="1800">
          <a:solidFill>
            <a:schemeClr val="bg1"/>
          </a:solidFill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style1.xml><?xml version="1.0" encoding="utf-8"?>
<cs:chartStyle xmlns:cs="http://schemas.microsoft.com/office/drawing/2012/chartStyle" xmlns:a="http://schemas.openxmlformats.org/drawingml/2006/main" id="102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1">
      <cs:styleClr val="auto"/>
    </cs:lnRef>
    <cs:lineWidthScale>3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0"/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>
      <a:schemeClr val="dk1">
        <a:tint val="95000"/>
      </a:schemeClr>
    </cs:fillRef>
    <cs:effectRef idx="0"/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>
      <a:schemeClr val="dk1">
        <a:tint val="5000"/>
      </a:schemeClr>
    </cs:fillRef>
    <cs:effectRef idx="0"/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2F58B-9AA9-3049-97FC-6FAA661B59B8}" type="datetimeFigureOut">
              <a:rPr lang="en-US" smtClean="0"/>
              <a:t>4/13/19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D6C98-D544-BE46-A4EC-78CFFBA20E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1819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2F58B-9AA9-3049-97FC-6FAA661B59B8}" type="datetimeFigureOut">
              <a:rPr lang="en-US" smtClean="0"/>
              <a:t>4/13/19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D6C98-D544-BE46-A4EC-78CFFBA20E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038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2F58B-9AA9-3049-97FC-6FAA661B59B8}" type="datetimeFigureOut">
              <a:rPr lang="en-US" smtClean="0"/>
              <a:t>4/13/19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D6C98-D544-BE46-A4EC-78CFFBA20E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675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2F58B-9AA9-3049-97FC-6FAA661B59B8}" type="datetimeFigureOut">
              <a:rPr lang="en-US" smtClean="0"/>
              <a:t>4/13/19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D6C98-D544-BE46-A4EC-78CFFBA20E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9809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2F58B-9AA9-3049-97FC-6FAA661B59B8}" type="datetimeFigureOut">
              <a:rPr lang="en-US" smtClean="0"/>
              <a:t>4/13/19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D6C98-D544-BE46-A4EC-78CFFBA20E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5339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2F58B-9AA9-3049-97FC-6FAA661B59B8}" type="datetimeFigureOut">
              <a:rPr lang="en-US" smtClean="0"/>
              <a:t>4/13/19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D6C98-D544-BE46-A4EC-78CFFBA20E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3869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2F58B-9AA9-3049-97FC-6FAA661B59B8}" type="datetimeFigureOut">
              <a:rPr lang="en-US" smtClean="0"/>
              <a:t>4/13/19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D6C98-D544-BE46-A4EC-78CFFBA20E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7137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2F58B-9AA9-3049-97FC-6FAA661B59B8}" type="datetimeFigureOut">
              <a:rPr lang="en-US" smtClean="0"/>
              <a:t>4/13/19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D6C98-D544-BE46-A4EC-78CFFBA20E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5859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2F58B-9AA9-3049-97FC-6FAA661B59B8}" type="datetimeFigureOut">
              <a:rPr lang="en-US" smtClean="0"/>
              <a:t>4/13/19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D6C98-D544-BE46-A4EC-78CFFBA20E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204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2F58B-9AA9-3049-97FC-6FAA661B59B8}" type="datetimeFigureOut">
              <a:rPr lang="en-US" smtClean="0"/>
              <a:t>4/13/19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D6C98-D544-BE46-A4EC-78CFFBA20E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1538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2F58B-9AA9-3049-97FC-6FAA661B59B8}" type="datetimeFigureOut">
              <a:rPr lang="en-US" smtClean="0"/>
              <a:t>4/13/19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D6C98-D544-BE46-A4EC-78CFFBA20E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771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A2F58B-9AA9-3049-97FC-6FAA661B59B8}" type="datetimeFigureOut">
              <a:rPr lang="en-US" smtClean="0"/>
              <a:t>4/13/19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7D6C98-D544-BE46-A4EC-78CFFBA20E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8137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11500" dirty="0"/>
              <a:t>HTTP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+mj-lt"/>
              </a:rPr>
              <a:t>Subbu Allamaraju</a:t>
            </a:r>
          </a:p>
        </p:txBody>
      </p:sp>
    </p:spTree>
    <p:extLst>
      <p:ext uri="{BB962C8B-B14F-4D97-AF65-F5344CB8AC3E}">
        <p14:creationId xmlns:p14="http://schemas.microsoft.com/office/powerpoint/2010/main" val="7216069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060307" y="386274"/>
            <a:ext cx="8093691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8800">
                <a:latin typeface="+mj-lt"/>
              </a:rPr>
              <a:t>Network Visibility</a:t>
            </a:r>
            <a:endParaRPr lang="en-US" sz="4400" dirty="0">
              <a:latin typeface="+mj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22443" y="2047806"/>
            <a:ext cx="6880666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sz="4400" dirty="0">
                <a:latin typeface="+mj-lt"/>
              </a:rPr>
              <a:t>Network is unreliable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4400" dirty="0">
                <a:latin typeface="+mj-lt"/>
              </a:rPr>
              <a:t>Code is also prone to bugs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71320" y="2263249"/>
            <a:ext cx="277762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latin typeface="+mj-lt"/>
              </a:rPr>
              <a:t>Problem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929876" y="3973250"/>
            <a:ext cx="8262123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sz="4400" dirty="0">
                <a:latin typeface="+mj-lt"/>
              </a:rPr>
              <a:t>Standard rules of engagement for resiliency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4400" dirty="0">
                <a:latin typeface="+mj-lt"/>
              </a:rPr>
              <a:t>Allow for performance optimizations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78754" y="4188693"/>
            <a:ext cx="271779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latin typeface="+mj-lt"/>
              </a:rPr>
              <a:t>Strategy</a:t>
            </a:r>
          </a:p>
        </p:txBody>
      </p:sp>
    </p:spTree>
    <p:extLst>
      <p:ext uri="{BB962C8B-B14F-4D97-AF65-F5344CB8AC3E}">
        <p14:creationId xmlns:p14="http://schemas.microsoft.com/office/powerpoint/2010/main" val="482426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277568" y="2705725"/>
            <a:ext cx="9659166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8800" dirty="0">
                <a:latin typeface="+mj-lt"/>
              </a:rPr>
              <a:t>Uniform </a:t>
            </a:r>
            <a:r>
              <a:rPr lang="en-US" sz="8800">
                <a:latin typeface="+mj-lt"/>
              </a:rPr>
              <a:t>and Visible</a:t>
            </a:r>
            <a:endParaRPr lang="en-US" sz="4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567587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08892" y="619482"/>
            <a:ext cx="7543800" cy="2062103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onsolas" charset="0"/>
                <a:ea typeface="Consolas" charset="0"/>
                <a:cs typeface="Consolas" charset="0"/>
              </a:rPr>
              <a:t>{</a:t>
            </a:r>
            <a:r>
              <a:rPr lang="en-US" sz="3200" dirty="0" err="1">
                <a:latin typeface="Consolas" charset="0"/>
                <a:ea typeface="Consolas" charset="0"/>
                <a:cs typeface="Consolas" charset="0"/>
              </a:rPr>
              <a:t>req_method</a:t>
            </a:r>
            <a:r>
              <a:rPr lang="en-US" sz="3200" dirty="0">
                <a:latin typeface="Consolas" charset="0"/>
                <a:ea typeface="Consolas" charset="0"/>
                <a:cs typeface="Consolas" charset="0"/>
              </a:rPr>
              <a:t>} </a:t>
            </a:r>
            <a:r>
              <a:rPr lang="en-US" sz="3200" dirty="0" err="1">
                <a:latin typeface="Consolas" charset="0"/>
                <a:ea typeface="Consolas" charset="0"/>
                <a:cs typeface="Consolas" charset="0"/>
              </a:rPr>
              <a:t>URI_path</a:t>
            </a:r>
            <a:r>
              <a:rPr lang="en-US" sz="3200" dirty="0">
                <a:latin typeface="Consolas" charset="0"/>
                <a:ea typeface="Consolas" charset="0"/>
                <a:cs typeface="Consolas" charset="0"/>
              </a:rPr>
              <a:t> HTTP/1.1</a:t>
            </a:r>
          </a:p>
          <a:p>
            <a:r>
              <a:rPr lang="en-US" sz="3200" dirty="0">
                <a:latin typeface="Consolas" charset="0"/>
                <a:ea typeface="Consolas" charset="0"/>
                <a:cs typeface="Consolas" charset="0"/>
              </a:rPr>
              <a:t>{</a:t>
            </a:r>
            <a:r>
              <a:rPr lang="en-US" sz="3200" dirty="0" err="1">
                <a:latin typeface="Consolas" charset="0"/>
                <a:ea typeface="Consolas" charset="0"/>
                <a:cs typeface="Consolas" charset="0"/>
              </a:rPr>
              <a:t>header_name</a:t>
            </a:r>
            <a:r>
              <a:rPr lang="en-US" sz="3200" dirty="0">
                <a:latin typeface="Consolas" charset="0"/>
                <a:ea typeface="Consolas" charset="0"/>
                <a:cs typeface="Consolas" charset="0"/>
              </a:rPr>
              <a:t>} : {</a:t>
            </a:r>
            <a:r>
              <a:rPr lang="en-US" sz="3200" dirty="0" err="1">
                <a:latin typeface="Consolas" charset="0"/>
                <a:ea typeface="Consolas" charset="0"/>
                <a:cs typeface="Consolas" charset="0"/>
              </a:rPr>
              <a:t>header_value</a:t>
            </a:r>
            <a:r>
              <a:rPr lang="en-US" sz="3200" dirty="0">
                <a:latin typeface="Consolas" charset="0"/>
                <a:ea typeface="Consolas" charset="0"/>
                <a:cs typeface="Consolas" charset="0"/>
              </a:rPr>
              <a:t>}*</a:t>
            </a:r>
          </a:p>
          <a:p>
            <a:endParaRPr lang="en-US" sz="320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3200" dirty="0">
                <a:latin typeface="Consolas" charset="0"/>
                <a:ea typeface="Consolas" charset="0"/>
                <a:cs typeface="Consolas" charset="0"/>
              </a:rPr>
              <a:t>{an optional opaque body}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128346" y="3693348"/>
            <a:ext cx="7543800" cy="2062103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onsolas" charset="0"/>
                <a:ea typeface="Consolas" charset="0"/>
                <a:cs typeface="Consolas" charset="0"/>
              </a:rPr>
              <a:t>HTTP/1.1 {status} {reason}</a:t>
            </a:r>
          </a:p>
          <a:p>
            <a:r>
              <a:rPr lang="en-US" sz="3200" dirty="0">
                <a:latin typeface="Consolas" charset="0"/>
                <a:ea typeface="Consolas" charset="0"/>
                <a:cs typeface="Consolas" charset="0"/>
              </a:rPr>
              <a:t>{</a:t>
            </a:r>
            <a:r>
              <a:rPr lang="en-US" sz="3200" dirty="0" err="1">
                <a:latin typeface="Consolas" charset="0"/>
                <a:ea typeface="Consolas" charset="0"/>
                <a:cs typeface="Consolas" charset="0"/>
              </a:rPr>
              <a:t>header_name</a:t>
            </a:r>
            <a:r>
              <a:rPr lang="en-US" sz="3200" dirty="0">
                <a:latin typeface="Consolas" charset="0"/>
                <a:ea typeface="Consolas" charset="0"/>
                <a:cs typeface="Consolas" charset="0"/>
              </a:rPr>
              <a:t>} : {</a:t>
            </a:r>
            <a:r>
              <a:rPr lang="en-US" sz="3200" dirty="0" err="1">
                <a:latin typeface="Consolas" charset="0"/>
                <a:ea typeface="Consolas" charset="0"/>
                <a:cs typeface="Consolas" charset="0"/>
              </a:rPr>
              <a:t>header_value</a:t>
            </a:r>
            <a:r>
              <a:rPr lang="en-US" sz="3200" dirty="0">
                <a:latin typeface="Consolas" charset="0"/>
                <a:ea typeface="Consolas" charset="0"/>
                <a:cs typeface="Consolas" charset="0"/>
              </a:rPr>
              <a:t>}*</a:t>
            </a:r>
          </a:p>
          <a:p>
            <a:endParaRPr lang="en-US" sz="320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3200" dirty="0">
                <a:latin typeface="Consolas" charset="0"/>
                <a:ea typeface="Consolas" charset="0"/>
                <a:cs typeface="Consolas" charset="0"/>
              </a:rPr>
              <a:t>{an optional opaque body}</a:t>
            </a:r>
          </a:p>
        </p:txBody>
      </p:sp>
    </p:spTree>
    <p:extLst>
      <p:ext uri="{BB962C8B-B14F-4D97-AF65-F5344CB8AC3E}">
        <p14:creationId xmlns:p14="http://schemas.microsoft.com/office/powerpoint/2010/main" val="20408979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33912" y="2716876"/>
            <a:ext cx="10345719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8800" dirty="0">
                <a:latin typeface="+mj-lt"/>
              </a:rPr>
              <a:t>Standard Status Codes</a:t>
            </a:r>
            <a:endParaRPr lang="en-US" sz="4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042218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06136" y="1449659"/>
            <a:ext cx="8830431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latin typeface="+mj-lt"/>
              </a:rPr>
              <a:t>2xx – All is well</a:t>
            </a:r>
          </a:p>
          <a:p>
            <a:r>
              <a:rPr lang="en-US" sz="6600" dirty="0">
                <a:latin typeface="+mj-lt"/>
              </a:rPr>
              <a:t>3xx – Go somewhere else</a:t>
            </a:r>
          </a:p>
          <a:p>
            <a:r>
              <a:rPr lang="en-US" sz="6600" dirty="0">
                <a:latin typeface="+mj-lt"/>
              </a:rPr>
              <a:t>4xx – Your fault</a:t>
            </a:r>
          </a:p>
          <a:p>
            <a:r>
              <a:rPr lang="en-US" sz="6600" dirty="0">
                <a:latin typeface="+mj-lt"/>
              </a:rPr>
              <a:t>5xx – My fault</a:t>
            </a:r>
          </a:p>
        </p:txBody>
      </p:sp>
    </p:spTree>
    <p:extLst>
      <p:ext uri="{BB962C8B-B14F-4D97-AF65-F5344CB8AC3E}">
        <p14:creationId xmlns:p14="http://schemas.microsoft.com/office/powerpoint/2010/main" val="19635947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33912" y="2716876"/>
            <a:ext cx="10345719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8800" dirty="0">
                <a:latin typeface="+mj-lt"/>
              </a:rPr>
              <a:t>Safety</a:t>
            </a:r>
            <a:endParaRPr lang="en-US" sz="4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841564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6292" y="353607"/>
            <a:ext cx="6852192" cy="6150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5950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33912" y="2716876"/>
            <a:ext cx="10345719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8800" dirty="0" err="1">
                <a:latin typeface="+mj-lt"/>
              </a:rPr>
              <a:t>Idempotency</a:t>
            </a:r>
            <a:endParaRPr lang="en-US" sz="4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726195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4547" y="349508"/>
            <a:ext cx="8114216" cy="6158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9863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33912" y="2716876"/>
            <a:ext cx="10345719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8800" dirty="0" err="1">
                <a:latin typeface="+mj-lt"/>
              </a:rPr>
              <a:t>Cacheability</a:t>
            </a:r>
            <a:endParaRPr lang="en-US" sz="4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553398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5598" y="0"/>
            <a:ext cx="5227134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 rot="21219641">
            <a:off x="6655346" y="1567964"/>
            <a:ext cx="472464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latin typeface="Chalkboard" charset="0"/>
                <a:ea typeface="Chalkboard" charset="0"/>
                <a:cs typeface="Chalkboard" charset="0"/>
              </a:rPr>
              <a:t>How to Use HTTP for Anything</a:t>
            </a:r>
          </a:p>
        </p:txBody>
      </p:sp>
      <p:sp>
        <p:nvSpPr>
          <p:cNvPr id="8" name="Freeform 7"/>
          <p:cNvSpPr/>
          <p:nvPr/>
        </p:nvSpPr>
        <p:spPr>
          <a:xfrm>
            <a:off x="2442117" y="3088809"/>
            <a:ext cx="3813717" cy="1650459"/>
          </a:xfrm>
          <a:custGeom>
            <a:avLst/>
            <a:gdLst>
              <a:gd name="connsiteX0" fmla="*/ 0 w 3813717"/>
              <a:gd name="connsiteY0" fmla="*/ 1650459 h 1650459"/>
              <a:gd name="connsiteX1" fmla="*/ 624468 w 3813717"/>
              <a:gd name="connsiteY1" fmla="*/ 1282469 h 1650459"/>
              <a:gd name="connsiteX2" fmla="*/ 936703 w 3813717"/>
              <a:gd name="connsiteY2" fmla="*/ 1115201 h 1650459"/>
              <a:gd name="connsiteX3" fmla="*/ 1605776 w 3813717"/>
              <a:gd name="connsiteY3" fmla="*/ 847571 h 1650459"/>
              <a:gd name="connsiteX4" fmla="*/ 1996068 w 3813717"/>
              <a:gd name="connsiteY4" fmla="*/ 713757 h 1650459"/>
              <a:gd name="connsiteX5" fmla="*/ 2274849 w 3813717"/>
              <a:gd name="connsiteY5" fmla="*/ 635698 h 1650459"/>
              <a:gd name="connsiteX6" fmla="*/ 2419815 w 3813717"/>
              <a:gd name="connsiteY6" fmla="*/ 602245 h 1650459"/>
              <a:gd name="connsiteX7" fmla="*/ 2631688 w 3813717"/>
              <a:gd name="connsiteY7" fmla="*/ 513035 h 1650459"/>
              <a:gd name="connsiteX8" fmla="*/ 2709746 w 3813717"/>
              <a:gd name="connsiteY8" fmla="*/ 490732 h 1650459"/>
              <a:gd name="connsiteX9" fmla="*/ 2988527 w 3813717"/>
              <a:gd name="connsiteY9" fmla="*/ 401523 h 1650459"/>
              <a:gd name="connsiteX10" fmla="*/ 3144644 w 3813717"/>
              <a:gd name="connsiteY10" fmla="*/ 323464 h 1650459"/>
              <a:gd name="connsiteX11" fmla="*/ 3657600 w 3813717"/>
              <a:gd name="connsiteY11" fmla="*/ 89289 h 1650459"/>
              <a:gd name="connsiteX12" fmla="*/ 3780263 w 3813717"/>
              <a:gd name="connsiteY12" fmla="*/ 22381 h 1650459"/>
              <a:gd name="connsiteX13" fmla="*/ 3813717 w 3813717"/>
              <a:gd name="connsiteY13" fmla="*/ 79 h 16504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813717" h="1650459">
                <a:moveTo>
                  <a:pt x="0" y="1650459"/>
                </a:moveTo>
                <a:lnTo>
                  <a:pt x="624468" y="1282469"/>
                </a:lnTo>
                <a:cubicBezTo>
                  <a:pt x="727588" y="1224960"/>
                  <a:pt x="827076" y="1159052"/>
                  <a:pt x="936703" y="1115201"/>
                </a:cubicBezTo>
                <a:cubicBezTo>
                  <a:pt x="1159727" y="1025991"/>
                  <a:pt x="1378555" y="925475"/>
                  <a:pt x="1605776" y="847571"/>
                </a:cubicBezTo>
                <a:cubicBezTo>
                  <a:pt x="1735873" y="802966"/>
                  <a:pt x="1864953" y="755277"/>
                  <a:pt x="1996068" y="713757"/>
                </a:cubicBezTo>
                <a:cubicBezTo>
                  <a:pt x="2088067" y="684624"/>
                  <a:pt x="2181525" y="660257"/>
                  <a:pt x="2274849" y="635698"/>
                </a:cubicBezTo>
                <a:cubicBezTo>
                  <a:pt x="2322808" y="623077"/>
                  <a:pt x="2372917" y="618366"/>
                  <a:pt x="2419815" y="602245"/>
                </a:cubicBezTo>
                <a:cubicBezTo>
                  <a:pt x="2492282" y="577334"/>
                  <a:pt x="2558991" y="537267"/>
                  <a:pt x="2631688" y="513035"/>
                </a:cubicBezTo>
                <a:cubicBezTo>
                  <a:pt x="2701147" y="489883"/>
                  <a:pt x="2625751" y="514064"/>
                  <a:pt x="2709746" y="490732"/>
                </a:cubicBezTo>
                <a:cubicBezTo>
                  <a:pt x="2796405" y="466660"/>
                  <a:pt x="2904466" y="438510"/>
                  <a:pt x="2988527" y="401523"/>
                </a:cubicBezTo>
                <a:cubicBezTo>
                  <a:pt x="3041781" y="378091"/>
                  <a:pt x="3091619" y="347411"/>
                  <a:pt x="3144644" y="323464"/>
                </a:cubicBezTo>
                <a:cubicBezTo>
                  <a:pt x="3312604" y="247611"/>
                  <a:pt x="3504397" y="191425"/>
                  <a:pt x="3657600" y="89289"/>
                </a:cubicBezTo>
                <a:cubicBezTo>
                  <a:pt x="3741162" y="33580"/>
                  <a:pt x="3699620" y="54639"/>
                  <a:pt x="3780263" y="22381"/>
                </a:cubicBezTo>
                <a:cubicBezTo>
                  <a:pt x="3805194" y="-2549"/>
                  <a:pt x="3792053" y="79"/>
                  <a:pt x="3813717" y="79"/>
                </a:cubicBezTo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/>
          <p:nvPr/>
        </p:nvSpPr>
        <p:spPr>
          <a:xfrm>
            <a:off x="3256156" y="3055434"/>
            <a:ext cx="3100039" cy="1795346"/>
          </a:xfrm>
          <a:custGeom>
            <a:avLst/>
            <a:gdLst>
              <a:gd name="connsiteX0" fmla="*/ 0 w 3100039"/>
              <a:gd name="connsiteY0" fmla="*/ 0 h 1795346"/>
              <a:gd name="connsiteX1" fmla="*/ 267629 w 3100039"/>
              <a:gd name="connsiteY1" fmla="*/ 66907 h 1795346"/>
              <a:gd name="connsiteX2" fmla="*/ 892098 w 3100039"/>
              <a:gd name="connsiteY2" fmla="*/ 345688 h 1795346"/>
              <a:gd name="connsiteX3" fmla="*/ 1728439 w 3100039"/>
              <a:gd name="connsiteY3" fmla="*/ 858644 h 1795346"/>
              <a:gd name="connsiteX4" fmla="*/ 2720898 w 3100039"/>
              <a:gd name="connsiteY4" fmla="*/ 1583473 h 1795346"/>
              <a:gd name="connsiteX5" fmla="*/ 2999678 w 3100039"/>
              <a:gd name="connsiteY5" fmla="*/ 1717288 h 1795346"/>
              <a:gd name="connsiteX6" fmla="*/ 3100039 w 3100039"/>
              <a:gd name="connsiteY6" fmla="*/ 1784195 h 1795346"/>
              <a:gd name="connsiteX7" fmla="*/ 3100039 w 3100039"/>
              <a:gd name="connsiteY7" fmla="*/ 1795346 h 1795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00039" h="1795346">
                <a:moveTo>
                  <a:pt x="0" y="0"/>
                </a:moveTo>
                <a:cubicBezTo>
                  <a:pt x="89210" y="22302"/>
                  <a:pt x="180216" y="38364"/>
                  <a:pt x="267629" y="66907"/>
                </a:cubicBezTo>
                <a:cubicBezTo>
                  <a:pt x="422535" y="117489"/>
                  <a:pt x="766769" y="273564"/>
                  <a:pt x="892098" y="345688"/>
                </a:cubicBezTo>
                <a:cubicBezTo>
                  <a:pt x="1175552" y="508808"/>
                  <a:pt x="1464336" y="665760"/>
                  <a:pt x="1728439" y="858644"/>
                </a:cubicBezTo>
                <a:cubicBezTo>
                  <a:pt x="2059259" y="1100254"/>
                  <a:pt x="2351585" y="1406202"/>
                  <a:pt x="2720898" y="1583473"/>
                </a:cubicBezTo>
                <a:lnTo>
                  <a:pt x="2999678" y="1717288"/>
                </a:lnTo>
                <a:cubicBezTo>
                  <a:pt x="3020910" y="1727904"/>
                  <a:pt x="3081364" y="1765520"/>
                  <a:pt x="3100039" y="1784195"/>
                </a:cubicBezTo>
                <a:lnTo>
                  <a:pt x="3100039" y="1795346"/>
                </a:lnTo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42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 animBg="1"/>
      <p:bldP spid="9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36245"/>
            <a:ext cx="12192000" cy="6185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4681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33912" y="2716876"/>
            <a:ext cx="10345719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8800" dirty="0">
                <a:latin typeface="+mj-lt"/>
              </a:rPr>
              <a:t>Conditional Requests</a:t>
            </a:r>
            <a:endParaRPr lang="en-US" sz="4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029265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58483"/>
            <a:ext cx="12192000" cy="5941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4986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84880" y="0"/>
            <a:ext cx="98222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1506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90291" y="858644"/>
            <a:ext cx="12772581" cy="4895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6890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060307" y="386274"/>
            <a:ext cx="8093691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8800" dirty="0">
                <a:latin typeface="+mj-lt"/>
              </a:rPr>
              <a:t>Network Visibility</a:t>
            </a:r>
            <a:endParaRPr lang="en-US" sz="4400" dirty="0">
              <a:latin typeface="+mj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94317" y="2319454"/>
            <a:ext cx="10223812" cy="3785652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914400" indent="-914400">
              <a:buFont typeface="+mj-lt"/>
              <a:buAutoNum type="arabicPeriod"/>
            </a:pPr>
            <a:r>
              <a:rPr lang="en-US" sz="4800" dirty="0">
                <a:latin typeface="+mj-lt"/>
              </a:rPr>
              <a:t>Uniform and visible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4800" dirty="0">
                <a:latin typeface="+mj-lt"/>
              </a:rPr>
              <a:t>Standard status codes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4800" dirty="0">
                <a:latin typeface="+mj-lt"/>
              </a:rPr>
              <a:t>Safety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4800" dirty="0" err="1">
                <a:latin typeface="+mj-lt"/>
              </a:rPr>
              <a:t>Idempotency</a:t>
            </a:r>
            <a:endParaRPr lang="en-US" sz="4800" dirty="0">
              <a:latin typeface="+mj-lt"/>
            </a:endParaRPr>
          </a:p>
          <a:p>
            <a:pPr marL="914400" indent="-914400">
              <a:buFont typeface="+mj-lt"/>
              <a:buAutoNum type="arabicPeriod"/>
            </a:pPr>
            <a:r>
              <a:rPr lang="en-US" sz="4800" dirty="0" err="1">
                <a:latin typeface="+mj-lt"/>
              </a:rPr>
              <a:t>Cacheability</a:t>
            </a:r>
            <a:endParaRPr lang="en-US" sz="4800" dirty="0">
              <a:latin typeface="+mj-lt"/>
            </a:endParaRPr>
          </a:p>
          <a:p>
            <a:pPr marL="914400" indent="-914400">
              <a:buFont typeface="+mj-lt"/>
              <a:buAutoNum type="arabicPeriod"/>
            </a:pPr>
            <a:r>
              <a:rPr lang="en-US" sz="4800" dirty="0">
                <a:latin typeface="+mj-lt"/>
              </a:rPr>
              <a:t>Conditional Requests</a:t>
            </a:r>
          </a:p>
        </p:txBody>
      </p:sp>
    </p:spTree>
    <p:extLst>
      <p:ext uri="{BB962C8B-B14F-4D97-AF65-F5344CB8AC3E}">
        <p14:creationId xmlns:p14="http://schemas.microsoft.com/office/powerpoint/2010/main" val="10370827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33912" y="2716876"/>
            <a:ext cx="10345719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8800" dirty="0">
                <a:latin typeface="+mj-lt"/>
              </a:rPr>
              <a:t>What if?</a:t>
            </a:r>
            <a:endParaRPr lang="en-US" sz="4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395207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800100" y="196700"/>
            <a:ext cx="10345719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800" dirty="0">
                <a:latin typeface="+mj-lt"/>
              </a:rPr>
              <a:t>I want to convey more information</a:t>
            </a:r>
            <a:endParaRPr lang="en-US" sz="4400" dirty="0">
              <a:latin typeface="+mj-l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800100" y="3549500"/>
            <a:ext cx="1119861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dirty="0">
                <a:latin typeface="+mj-lt"/>
              </a:rPr>
              <a:t>Send it in the body</a:t>
            </a:r>
          </a:p>
          <a:p>
            <a:r>
              <a:rPr lang="en-US" sz="6000" dirty="0">
                <a:latin typeface="+mj-lt"/>
              </a:rPr>
              <a:t>As a last resort add custom headers</a:t>
            </a:r>
            <a:endParaRPr lang="en-US" sz="2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30250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800100" y="196700"/>
            <a:ext cx="10345719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800" dirty="0">
                <a:latin typeface="+mj-lt"/>
              </a:rPr>
              <a:t>HTTP methods are too restrictive</a:t>
            </a:r>
            <a:endParaRPr lang="en-US" sz="4400" dirty="0">
              <a:latin typeface="+mj-l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800100" y="3549500"/>
            <a:ext cx="1034571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dirty="0">
                <a:latin typeface="+mj-lt"/>
              </a:rPr>
              <a:t>Use POST and tradeoff visibility</a:t>
            </a:r>
            <a:endParaRPr lang="en-US" sz="2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79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800100" y="196700"/>
            <a:ext cx="10345719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800" dirty="0">
                <a:latin typeface="+mj-lt"/>
              </a:rPr>
              <a:t>What about nouns and verbs?</a:t>
            </a:r>
            <a:endParaRPr lang="en-US" sz="4400" dirty="0">
              <a:latin typeface="+mj-l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800100" y="3549500"/>
            <a:ext cx="1034571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dirty="0">
                <a:latin typeface="+mj-lt"/>
              </a:rPr>
              <a:t>Read the book</a:t>
            </a:r>
            <a:endParaRPr lang="en-US" sz="2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75418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100" y="0"/>
            <a:ext cx="4230736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664818" y="2381779"/>
            <a:ext cx="564251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latin typeface="+mj-lt"/>
              </a:rPr>
              <a:t>A protocol in a protocol stack</a:t>
            </a:r>
          </a:p>
        </p:txBody>
      </p:sp>
      <p:sp>
        <p:nvSpPr>
          <p:cNvPr id="4" name="Rectangle 3"/>
          <p:cNvSpPr/>
          <p:nvPr/>
        </p:nvSpPr>
        <p:spPr>
          <a:xfrm>
            <a:off x="5278185" y="6479876"/>
            <a:ext cx="6918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>
                <a:latin typeface="+mj-lt"/>
              </a:rPr>
              <a:t>Image source</a:t>
            </a:r>
            <a:r>
              <a:rPr lang="en-US" dirty="0">
                <a:latin typeface="+mj-lt"/>
              </a:rPr>
              <a:t>: http://</a:t>
            </a:r>
            <a:r>
              <a:rPr lang="en-US" dirty="0" err="1">
                <a:latin typeface="+mj-lt"/>
              </a:rPr>
              <a:t>emilyelizabethmiller.com</a:t>
            </a:r>
            <a:r>
              <a:rPr lang="en-US" dirty="0">
                <a:latin typeface="+mj-lt"/>
              </a:rPr>
              <a:t>/Turtles-All-The-Way-Down</a:t>
            </a:r>
          </a:p>
        </p:txBody>
      </p:sp>
    </p:spTree>
    <p:extLst>
      <p:ext uri="{BB962C8B-B14F-4D97-AF65-F5344CB8AC3E}">
        <p14:creationId xmlns:p14="http://schemas.microsoft.com/office/powerpoint/2010/main" val="13656189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>
          <a:xfrm>
            <a:off x="535258" y="3272881"/>
            <a:ext cx="1918009" cy="191800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</a:rPr>
              <a:t>Just my little apps</a:t>
            </a:r>
          </a:p>
        </p:txBody>
      </p:sp>
      <p:sp>
        <p:nvSpPr>
          <p:cNvPr id="3" name="Oval 2"/>
          <p:cNvSpPr/>
          <p:nvPr/>
        </p:nvSpPr>
        <p:spPr>
          <a:xfrm>
            <a:off x="2973659" y="2518314"/>
            <a:ext cx="3427143" cy="342714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atin typeface="+mj-lt"/>
              </a:rPr>
              <a:t>All my company’s services, and millions of users</a:t>
            </a:r>
          </a:p>
        </p:txBody>
      </p:sp>
      <p:sp>
        <p:nvSpPr>
          <p:cNvPr id="4" name="Oval 3"/>
          <p:cNvSpPr/>
          <p:nvPr/>
        </p:nvSpPr>
        <p:spPr>
          <a:xfrm>
            <a:off x="6969512" y="1747022"/>
            <a:ext cx="4969727" cy="496972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>
                <a:latin typeface="+mj-lt"/>
              </a:rPr>
              <a:t>The entire Internet</a:t>
            </a:r>
            <a:endParaRPr lang="en-US" sz="8000" dirty="0">
              <a:latin typeface="+mj-lt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12517" y="163250"/>
            <a:ext cx="11100796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8800" dirty="0">
                <a:latin typeface="+mj-lt"/>
              </a:rPr>
              <a:t>Circle </a:t>
            </a:r>
            <a:r>
              <a:rPr lang="en-US" sz="8800">
                <a:latin typeface="+mj-lt"/>
              </a:rPr>
              <a:t>of Interoperability</a:t>
            </a:r>
            <a:endParaRPr lang="en-US" sz="4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211407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33912" y="2716876"/>
            <a:ext cx="10345719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8800" dirty="0">
                <a:latin typeface="+mj-lt"/>
              </a:rPr>
              <a:t>Protocol Limitations</a:t>
            </a:r>
            <a:endParaRPr lang="en-US" sz="4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512462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69073" y="1164376"/>
            <a:ext cx="11218127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Font typeface="+mj-lt"/>
              <a:buAutoNum type="arabicPeriod"/>
            </a:pPr>
            <a:r>
              <a:rPr lang="en-US" sz="7200" dirty="0">
                <a:latin typeface="+mj-lt"/>
              </a:rPr>
              <a:t>Verbose for short payloads</a:t>
            </a:r>
          </a:p>
          <a:p>
            <a:pPr lvl="2"/>
            <a:r>
              <a:rPr lang="en-US" sz="4400" dirty="0">
                <a:latin typeface="+mj-lt"/>
              </a:rPr>
              <a:t>Content-encoding (compression)</a:t>
            </a:r>
          </a:p>
          <a:p>
            <a:pPr lvl="2"/>
            <a:r>
              <a:rPr lang="en-US" sz="4400" dirty="0">
                <a:latin typeface="+mj-lt"/>
              </a:rPr>
              <a:t>Bulk requests</a:t>
            </a:r>
          </a:p>
          <a:p>
            <a:pPr lvl="2"/>
            <a:r>
              <a:rPr lang="en-US" sz="4400" dirty="0">
                <a:latin typeface="+mj-lt"/>
              </a:rPr>
              <a:t>Concatenation</a:t>
            </a:r>
            <a:endParaRPr lang="en-US" sz="7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573447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26048" y="1164376"/>
            <a:ext cx="10748560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Font typeface="+mj-lt"/>
              <a:buAutoNum type="arabicPeriod" startAt="2"/>
            </a:pPr>
            <a:r>
              <a:rPr lang="en-US" sz="7200" dirty="0">
                <a:latin typeface="+mj-lt"/>
              </a:rPr>
              <a:t>Ordered and blocking</a:t>
            </a:r>
          </a:p>
          <a:p>
            <a:pPr lvl="2"/>
            <a:r>
              <a:rPr lang="en-US" sz="4400">
                <a:latin typeface="+mj-lt"/>
              </a:rPr>
              <a:t>Domain sharding, inlining</a:t>
            </a:r>
            <a:endParaRPr lang="en-US" sz="4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344047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22402" y="326172"/>
            <a:ext cx="42263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/>
              <a:t>SPDY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00099" y="1359518"/>
            <a:ext cx="10629901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charset="0"/>
              <a:buChar char="•"/>
            </a:pPr>
            <a:r>
              <a:rPr lang="en-US" sz="4400" dirty="0"/>
              <a:t>A short-lived protocol (2009 to 2015)</a:t>
            </a:r>
          </a:p>
          <a:p>
            <a:pPr marL="571500" indent="-571500">
              <a:buFont typeface="Arial" charset="0"/>
              <a:buChar char="•"/>
            </a:pPr>
            <a:r>
              <a:rPr lang="en-US" sz="4400" dirty="0"/>
              <a:t>Requires TLS with ALPN</a:t>
            </a:r>
          </a:p>
          <a:p>
            <a:pPr marL="571500" indent="-571500">
              <a:buFont typeface="Arial" charset="0"/>
              <a:buChar char="•"/>
            </a:pPr>
            <a:r>
              <a:rPr lang="en-US" sz="4400" dirty="0"/>
              <a:t>Does not modify HTTP 1.1</a:t>
            </a:r>
          </a:p>
          <a:p>
            <a:pPr marL="571500" indent="-571500">
              <a:buFont typeface="Arial" charset="0"/>
              <a:buChar char="•"/>
            </a:pPr>
            <a:r>
              <a:rPr lang="en-US" sz="4400" dirty="0"/>
              <a:t>A different encoding of HTTP 1.1</a:t>
            </a:r>
          </a:p>
          <a:p>
            <a:pPr marL="1028700" lvl="1" indent="-571500">
              <a:buFont typeface="Arial" charset="0"/>
              <a:buChar char="•"/>
            </a:pPr>
            <a:r>
              <a:rPr lang="en-US" sz="4400" dirty="0"/>
              <a:t>Header compression</a:t>
            </a:r>
          </a:p>
          <a:p>
            <a:pPr marL="1028700" lvl="1" indent="-571500">
              <a:buFont typeface="Arial" charset="0"/>
              <a:buChar char="•"/>
            </a:pPr>
            <a:r>
              <a:rPr lang="en-US" sz="4400" dirty="0"/>
              <a:t>Multiplexing</a:t>
            </a:r>
          </a:p>
          <a:p>
            <a:pPr marL="1028700" lvl="1" indent="-571500">
              <a:buFont typeface="Arial" charset="0"/>
              <a:buChar char="•"/>
            </a:pPr>
            <a:r>
              <a:rPr lang="en-US" sz="4400" dirty="0"/>
              <a:t>Server push</a:t>
            </a:r>
          </a:p>
          <a:p>
            <a:pPr marL="1028700" lvl="1" indent="-571500">
              <a:buFont typeface="Arial" charset="0"/>
              <a:buChar char="•"/>
            </a:pP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9299907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22402" y="326172"/>
            <a:ext cx="42263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/>
              <a:t>HTTP 2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00099" y="1359518"/>
            <a:ext cx="1062990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charset="0"/>
              <a:buChar char="•"/>
            </a:pPr>
            <a:r>
              <a:rPr lang="en-US" sz="4400" dirty="0"/>
              <a:t>Based on SPDY</a:t>
            </a:r>
          </a:p>
          <a:p>
            <a:pPr marL="571500" indent="-571500">
              <a:buFont typeface="Arial" charset="0"/>
              <a:buChar char="•"/>
            </a:pPr>
            <a:r>
              <a:rPr lang="en-US" sz="4400" dirty="0"/>
              <a:t>Uses HTTP Upgrade</a:t>
            </a:r>
          </a:p>
          <a:p>
            <a:pPr marL="571500" indent="-571500">
              <a:buFont typeface="Arial" charset="0"/>
              <a:buChar char="•"/>
            </a:pPr>
            <a:r>
              <a:rPr lang="en-US" sz="4400" dirty="0"/>
              <a:t>Does not modify HTTP 1.1</a:t>
            </a:r>
          </a:p>
        </p:txBody>
      </p:sp>
    </p:spTree>
    <p:extLst>
      <p:ext uri="{BB962C8B-B14F-4D97-AF65-F5344CB8AC3E}">
        <p14:creationId xmlns:p14="http://schemas.microsoft.com/office/powerpoint/2010/main" val="143891550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33912" y="2716876"/>
            <a:ext cx="10345719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8800" dirty="0">
                <a:latin typeface="+mj-lt"/>
              </a:rPr>
              <a:t>Thanks</a:t>
            </a:r>
            <a:endParaRPr lang="en-US" sz="4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720599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1393902" y="385494"/>
            <a:ext cx="942278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  <a:latin typeface="+mj-lt"/>
              </a:rPr>
              <a:t>A long evolution</a:t>
            </a:r>
          </a:p>
        </p:txBody>
      </p:sp>
      <p:graphicFrame>
        <p:nvGraphicFramePr>
          <p:cNvPr id="20" name="Project Timeline" descr="Line chart that plots each milestone on the corresponding timeframe." title="Project Timeline">
            <a:extLst>
              <a:ext uri="{FF2B5EF4-FFF2-40B4-BE49-F238E27FC236}">
                <a16:creationId xmlns:a16="http://schemas.microsoft.com/office/drawing/2014/main" id="{00000000-0008-0000-0100-00000B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71833101"/>
              </p:ext>
            </p:extLst>
          </p:nvPr>
        </p:nvGraphicFramePr>
        <p:xfrm>
          <a:off x="624778" y="1751050"/>
          <a:ext cx="10942444" cy="441557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0109607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08892" y="619397"/>
            <a:ext cx="10999177" cy="2554545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onsolas" charset="0"/>
                <a:ea typeface="Consolas" charset="0"/>
                <a:cs typeface="Consolas" charset="0"/>
              </a:rPr>
              <a:t>PUT /movie/</a:t>
            </a:r>
            <a:r>
              <a:rPr lang="en-US" sz="3200" dirty="0" err="1">
                <a:latin typeface="Consolas" charset="0"/>
                <a:ea typeface="Consolas" charset="0"/>
                <a:cs typeface="Consolas" charset="0"/>
              </a:rPr>
              <a:t>gone_with_the_wind</a:t>
            </a:r>
            <a:r>
              <a:rPr lang="en-US" sz="3200" dirty="0">
                <a:latin typeface="Consolas" charset="0"/>
                <a:ea typeface="Consolas" charset="0"/>
                <a:cs typeface="Consolas" charset="0"/>
              </a:rPr>
              <a:t> HTTP/1.1</a:t>
            </a:r>
          </a:p>
          <a:p>
            <a:r>
              <a:rPr lang="en-US" sz="3200" dirty="0">
                <a:latin typeface="Consolas" charset="0"/>
                <a:ea typeface="Consolas" charset="0"/>
                <a:cs typeface="Consolas" charset="0"/>
              </a:rPr>
              <a:t>Host: </a:t>
            </a:r>
            <a:r>
              <a:rPr lang="en-US" sz="3200" dirty="0" err="1">
                <a:latin typeface="Consolas" charset="0"/>
                <a:ea typeface="Consolas" charset="0"/>
                <a:cs typeface="Consolas" charset="0"/>
              </a:rPr>
              <a:t>www.example.org</a:t>
            </a:r>
            <a:endParaRPr lang="en-US" sz="320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3200" dirty="0">
                <a:latin typeface="Consolas" charset="0"/>
                <a:ea typeface="Consolas" charset="0"/>
                <a:cs typeface="Consolas" charset="0"/>
              </a:rPr>
              <a:t>Content-Type: application/x-www-form-</a:t>
            </a:r>
            <a:r>
              <a:rPr lang="en-US" sz="3200" dirty="0" err="1">
                <a:latin typeface="Consolas" charset="0"/>
                <a:ea typeface="Consolas" charset="0"/>
                <a:cs typeface="Consolas" charset="0"/>
              </a:rPr>
              <a:t>urlencoded</a:t>
            </a:r>
            <a:endParaRPr lang="en-US" sz="3200" dirty="0">
              <a:latin typeface="Consolas" charset="0"/>
              <a:ea typeface="Consolas" charset="0"/>
              <a:cs typeface="Consolas" charset="0"/>
            </a:endParaRPr>
          </a:p>
          <a:p>
            <a:endParaRPr lang="en-US" sz="320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3200" dirty="0">
                <a:latin typeface="Consolas" charset="0"/>
                <a:ea typeface="Consolas" charset="0"/>
                <a:cs typeface="Consolas" charset="0"/>
              </a:rPr>
              <a:t>Summary=…&amp;rating=5&amp;…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08892" y="3664467"/>
            <a:ext cx="10999177" cy="2554545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onsolas" charset="0"/>
                <a:ea typeface="Consolas" charset="0"/>
                <a:cs typeface="Consolas" charset="0"/>
              </a:rPr>
              <a:t>HTTP/1.1 200 OK</a:t>
            </a:r>
          </a:p>
          <a:p>
            <a:r>
              <a:rPr lang="en-US" sz="3200" dirty="0">
                <a:latin typeface="Consolas" charset="0"/>
                <a:ea typeface="Consolas" charset="0"/>
                <a:cs typeface="Consolas" charset="0"/>
              </a:rPr>
              <a:t>Content-Type: text/html; charset=UTF-8</a:t>
            </a:r>
          </a:p>
          <a:p>
            <a:r>
              <a:rPr lang="en-US" sz="3200" dirty="0">
                <a:latin typeface="Consolas" charset="0"/>
                <a:ea typeface="Consolas" charset="0"/>
                <a:cs typeface="Consolas" charset="0"/>
              </a:rPr>
              <a:t>Content-Length: ...</a:t>
            </a:r>
          </a:p>
          <a:p>
            <a:endParaRPr lang="en-US" sz="320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3200" dirty="0">
                <a:latin typeface="Consolas" charset="0"/>
                <a:ea typeface="Consolas" charset="0"/>
                <a:cs typeface="Consolas" charset="0"/>
              </a:rPr>
              <a:t>&lt;html&gt;Got it&lt;/html&gt;</a:t>
            </a:r>
          </a:p>
        </p:txBody>
      </p:sp>
    </p:spTree>
    <p:extLst>
      <p:ext uri="{BB962C8B-B14F-4D97-AF65-F5344CB8AC3E}">
        <p14:creationId xmlns:p14="http://schemas.microsoft.com/office/powerpoint/2010/main" val="8743739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697570" y="2130765"/>
            <a:ext cx="8806878" cy="25973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latin typeface="+mj-lt"/>
              </a:rPr>
              <a:t>too restrictive … limited … simplistic … inefficient … doesn’t meet … </a:t>
            </a:r>
          </a:p>
        </p:txBody>
      </p:sp>
    </p:spTree>
    <p:extLst>
      <p:ext uri="{BB962C8B-B14F-4D97-AF65-F5344CB8AC3E}">
        <p14:creationId xmlns:p14="http://schemas.microsoft.com/office/powerpoint/2010/main" val="20257720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0593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19840" y="5542156"/>
            <a:ext cx="5152319" cy="1315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483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5971"/>
            <a:ext cx="12192000" cy="5366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715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688030" y="705177"/>
            <a:ext cx="8815939" cy="54476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Most widely used application protocol</a:t>
            </a:r>
          </a:p>
          <a:p>
            <a:pPr algn="ctr"/>
            <a:r>
              <a:rPr lang="en-US" sz="4400" dirty="0">
                <a:latin typeface="+mj-lt"/>
              </a:rPr>
              <a:t>Used by billions of computing devices</a:t>
            </a:r>
          </a:p>
          <a:p>
            <a:pPr algn="ctr"/>
            <a:endParaRPr lang="en-US" sz="4400" dirty="0">
              <a:latin typeface="+mj-lt"/>
            </a:endParaRPr>
          </a:p>
          <a:p>
            <a:pPr algn="ctr"/>
            <a:r>
              <a:rPr lang="en-US" sz="7200" u="sng" dirty="0"/>
              <a:t>Interoperability</a:t>
            </a:r>
            <a:endParaRPr lang="en-US" sz="3600" u="sng" dirty="0"/>
          </a:p>
          <a:p>
            <a:pPr algn="ctr"/>
            <a:endParaRPr lang="en-US" sz="7200" dirty="0">
              <a:latin typeface="+mj-lt"/>
            </a:endParaRPr>
          </a:p>
          <a:p>
            <a:pPr algn="ctr"/>
            <a:r>
              <a:rPr lang="en-US" sz="7200" dirty="0">
                <a:latin typeface="+mj-lt"/>
              </a:rPr>
              <a:t>Let’s play  by the rules</a:t>
            </a:r>
          </a:p>
        </p:txBody>
      </p:sp>
    </p:spTree>
    <p:extLst>
      <p:ext uri="{BB962C8B-B14F-4D97-AF65-F5344CB8AC3E}">
        <p14:creationId xmlns:p14="http://schemas.microsoft.com/office/powerpoint/2010/main" val="5915576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2831</TotalTime>
  <Words>355</Words>
  <Application>Microsoft Macintosh PowerPoint</Application>
  <PresentationFormat>Widescreen</PresentationFormat>
  <Paragraphs>113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2" baseType="lpstr">
      <vt:lpstr>Arial</vt:lpstr>
      <vt:lpstr>Calibri</vt:lpstr>
      <vt:lpstr>Calibri Light</vt:lpstr>
      <vt:lpstr>Chalkboard</vt:lpstr>
      <vt:lpstr>Consolas</vt:lpstr>
      <vt:lpstr>Office Theme</vt:lpstr>
      <vt:lpstr>HTTP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HTTP</dc:title>
  <dc:creator>Microsoft Office User</dc:creator>
  <cp:lastModifiedBy>Subbu Allamaraju</cp:lastModifiedBy>
  <cp:revision>113</cp:revision>
  <dcterms:created xsi:type="dcterms:W3CDTF">2015-09-20T22:33:43Z</dcterms:created>
  <dcterms:modified xsi:type="dcterms:W3CDTF">2019-04-13T18:51:48Z</dcterms:modified>
</cp:coreProperties>
</file>